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slideLayouts/slideLayout8.xml" ContentType="application/vnd.openxmlformats-officedocument.presentationml.slideLayout+xml"/>
  <Override PartName="/ppt/theme/theme5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6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  <p:sldMasterId id="2147483652" r:id="rId3"/>
    <p:sldMasterId id="2147483658" r:id="rId4"/>
    <p:sldMasterId id="2147483659" r:id="rId5"/>
    <p:sldMasterId id="2147483661" r:id="rId6"/>
    <p:sldMasterId id="2147483687" r:id="rId7"/>
  </p:sldMasterIdLst>
  <p:notesMasterIdLst>
    <p:notesMasterId r:id="rId20"/>
  </p:notesMasterIdLst>
  <p:handoutMasterIdLst>
    <p:handoutMasterId r:id="rId21"/>
  </p:handoutMasterIdLst>
  <p:sldIdLst>
    <p:sldId id="263" r:id="rId8"/>
    <p:sldId id="508" r:id="rId9"/>
    <p:sldId id="560" r:id="rId10"/>
    <p:sldId id="561" r:id="rId11"/>
    <p:sldId id="522" r:id="rId12"/>
    <p:sldId id="548" r:id="rId13"/>
    <p:sldId id="551" r:id="rId14"/>
    <p:sldId id="552" r:id="rId15"/>
    <p:sldId id="550" r:id="rId16"/>
    <p:sldId id="549" r:id="rId17"/>
    <p:sldId id="553" r:id="rId18"/>
    <p:sldId id="558" r:id="rId19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32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976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李艳" initials="李艳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5F5F5F"/>
    <a:srgbClr val="99CC00"/>
    <a:srgbClr val="FFCC00"/>
    <a:srgbClr val="FF9933"/>
    <a:srgbClr val="FF9900"/>
    <a:srgbClr val="C0C0C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105" autoAdjust="0"/>
    <p:restoredTop sz="93321" autoAdjust="0"/>
  </p:normalViewPr>
  <p:slideViewPr>
    <p:cSldViewPr>
      <p:cViewPr>
        <p:scale>
          <a:sx n="73" d="100"/>
          <a:sy n="73" d="100"/>
        </p:scale>
        <p:origin x="-102" y="504"/>
      </p:cViewPr>
      <p:guideLst>
        <p:guide orient="horz" pos="2232"/>
        <p:guide pos="384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586" y="-90"/>
      </p:cViewPr>
      <p:guideLst>
        <p:guide orient="horz" pos="2976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8D0B2C-AF51-475D-B4EA-810CE26E2204}" type="datetimeFigureOut">
              <a:rPr lang="zh-CN" altLang="en-US" smtClean="0"/>
              <a:pPr/>
              <a:t>2019/9/16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65E712-CC0C-4AAC-A403-C7C17EC0720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80513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2A083F3A-B72C-4BF9-A15C-825612F779BC}" type="datetimeFigureOut">
              <a:rPr lang="zh-CN" altLang="en-US"/>
              <a:pPr>
                <a:defRPr/>
              </a:pPr>
              <a:t>2019/9/16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2F0BCB88-E7B3-4A4A-8B7F-5AFAD617D17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02440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0BCB88-E7B3-4A4A-8B7F-5AFAD617D17F}" type="slidenum">
              <a:rPr lang="zh-CN" altLang="en-US" smtClean="0"/>
              <a:pPr>
                <a:defRPr/>
              </a:pPr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8166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0BCB88-E7B3-4A4A-8B7F-5AFAD617D17F}" type="slidenum">
              <a:rPr lang="zh-CN" altLang="en-US" smtClean="0"/>
              <a:pPr>
                <a:defRPr/>
              </a:pPr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78379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0BCB88-E7B3-4A4A-8B7F-5AFAD617D17F}" type="slidenum">
              <a:rPr lang="zh-CN" altLang="en-US" smtClean="0"/>
              <a:pPr>
                <a:defRPr/>
              </a:pPr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10244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0BCB88-E7B3-4A4A-8B7F-5AFAD617D17F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48359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0BCB88-E7B3-4A4A-8B7F-5AFAD617D17F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05272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0BCB88-E7B3-4A4A-8B7F-5AFAD617D17F}" type="slidenum">
              <a:rPr lang="zh-CN" altLang="en-US" smtClean="0"/>
              <a:pPr>
                <a:defRPr/>
              </a:pPr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01100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391478" y="2564904"/>
            <a:ext cx="10273141" cy="675506"/>
          </a:xfrm>
          <a:prstGeom prst="rect">
            <a:avLst/>
          </a:prstGeom>
        </p:spPr>
        <p:txBody>
          <a:bodyPr anchor="ctr"/>
          <a:lstStyle>
            <a:lvl1pPr algn="r">
              <a:defRPr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447594" y="3356992"/>
            <a:ext cx="9267327" cy="43204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zh-CN" altLang="en-US" dirty="0"/>
          </a:p>
        </p:txBody>
      </p:sp>
      <p:sp>
        <p:nvSpPr>
          <p:cNvPr id="8" name="内容占位符 7"/>
          <p:cNvSpPr>
            <a:spLocks noGrp="1"/>
          </p:cNvSpPr>
          <p:nvPr>
            <p:ph sz="quarter" idx="10"/>
          </p:nvPr>
        </p:nvSpPr>
        <p:spPr>
          <a:xfrm>
            <a:off x="9072331" y="5876925"/>
            <a:ext cx="2688167" cy="647700"/>
          </a:xfrm>
          <a:prstGeom prst="rect">
            <a:avLst/>
          </a:prstGeom>
        </p:spPr>
        <p:txBody>
          <a:bodyPr anchor="ctr"/>
          <a:lstStyle>
            <a:lvl1pPr algn="r">
              <a:buNone/>
              <a:defRPr sz="2000">
                <a:solidFill>
                  <a:srgbClr val="99CC00"/>
                </a:solidFill>
                <a:latin typeface="方正黑体简体"/>
              </a:defRPr>
            </a:lvl1pPr>
          </a:lstStyle>
          <a:p>
            <a:pPr lvl="0"/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sz="quarter" idx="10" hasCustomPrompt="1"/>
          </p:nvPr>
        </p:nvSpPr>
        <p:spPr>
          <a:xfrm>
            <a:off x="1583499" y="1484785"/>
            <a:ext cx="2607488" cy="764904"/>
          </a:xfrm>
        </p:spPr>
        <p:txBody>
          <a:bodyPr>
            <a:normAutofit/>
          </a:bodyPr>
          <a:lstStyle>
            <a:lvl1pPr>
              <a:buNone/>
              <a:defRPr sz="4800">
                <a:solidFill>
                  <a:srgbClr val="99CC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 smtClean="0"/>
              <a:t>01</a:t>
            </a:r>
            <a:endParaRPr lang="zh-CN" altLang="en-US" dirty="0"/>
          </a:p>
        </p:txBody>
      </p:sp>
      <p:sp>
        <p:nvSpPr>
          <p:cNvPr id="9" name="内容占位符 7"/>
          <p:cNvSpPr>
            <a:spLocks noGrp="1"/>
          </p:cNvSpPr>
          <p:nvPr>
            <p:ph sz="quarter" idx="11" hasCustomPrompt="1"/>
          </p:nvPr>
        </p:nvSpPr>
        <p:spPr>
          <a:xfrm>
            <a:off x="6288021" y="1484785"/>
            <a:ext cx="1440160" cy="764904"/>
          </a:xfrm>
        </p:spPr>
        <p:txBody>
          <a:bodyPr>
            <a:normAutofit/>
          </a:bodyPr>
          <a:lstStyle>
            <a:lvl1pPr>
              <a:buNone/>
              <a:defRPr sz="4800">
                <a:solidFill>
                  <a:srgbClr val="99CC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 smtClean="0"/>
              <a:t>03</a:t>
            </a:r>
            <a:endParaRPr lang="zh-CN" altLang="en-US" dirty="0"/>
          </a:p>
        </p:txBody>
      </p:sp>
      <p:sp>
        <p:nvSpPr>
          <p:cNvPr id="10" name="内容占位符 7"/>
          <p:cNvSpPr>
            <a:spLocks noGrp="1"/>
          </p:cNvSpPr>
          <p:nvPr>
            <p:ph sz="quarter" idx="12" hasCustomPrompt="1"/>
          </p:nvPr>
        </p:nvSpPr>
        <p:spPr>
          <a:xfrm>
            <a:off x="6288021" y="4005065"/>
            <a:ext cx="1440160" cy="764904"/>
          </a:xfrm>
        </p:spPr>
        <p:txBody>
          <a:bodyPr>
            <a:normAutofit/>
          </a:bodyPr>
          <a:lstStyle>
            <a:lvl1pPr>
              <a:buNone/>
              <a:defRPr sz="4800">
                <a:solidFill>
                  <a:srgbClr val="99CC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 smtClean="0"/>
              <a:t>04</a:t>
            </a:r>
            <a:endParaRPr lang="zh-CN" altLang="en-US" dirty="0"/>
          </a:p>
        </p:txBody>
      </p:sp>
      <p:sp>
        <p:nvSpPr>
          <p:cNvPr id="11" name="内容占位符 7"/>
          <p:cNvSpPr>
            <a:spLocks noGrp="1"/>
          </p:cNvSpPr>
          <p:nvPr>
            <p:ph sz="quarter" idx="13" hasCustomPrompt="1"/>
          </p:nvPr>
        </p:nvSpPr>
        <p:spPr>
          <a:xfrm>
            <a:off x="1583499" y="4005065"/>
            <a:ext cx="1440160" cy="764904"/>
          </a:xfrm>
        </p:spPr>
        <p:txBody>
          <a:bodyPr>
            <a:normAutofit/>
          </a:bodyPr>
          <a:lstStyle>
            <a:lvl1pPr marL="342900" marR="0" indent="-34290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4800">
                <a:solidFill>
                  <a:srgbClr val="99CC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342900" marR="0" lvl="0" indent="-34290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dirty="0" smtClean="0"/>
              <a:t>02</a:t>
            </a:r>
            <a:endParaRPr lang="zh-CN" altLang="en-US" dirty="0" smtClean="0"/>
          </a:p>
          <a:p>
            <a:pPr lvl="0"/>
            <a:endParaRPr lang="zh-CN" altLang="en-US" dirty="0"/>
          </a:p>
        </p:txBody>
      </p:sp>
      <p:sp>
        <p:nvSpPr>
          <p:cNvPr id="12" name="内容占位符 7"/>
          <p:cNvSpPr>
            <a:spLocks noGrp="1"/>
          </p:cNvSpPr>
          <p:nvPr>
            <p:ph sz="quarter" idx="14"/>
          </p:nvPr>
        </p:nvSpPr>
        <p:spPr>
          <a:xfrm>
            <a:off x="1679509" y="2348880"/>
            <a:ext cx="3840427" cy="764904"/>
          </a:xfrm>
        </p:spPr>
        <p:txBody>
          <a:bodyPr>
            <a:normAutofit/>
          </a:bodyPr>
          <a:lstStyle>
            <a:lvl1pPr>
              <a:buNone/>
              <a:defRPr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3" name="内容占位符 7"/>
          <p:cNvSpPr>
            <a:spLocks noGrp="1"/>
          </p:cNvSpPr>
          <p:nvPr>
            <p:ph sz="quarter" idx="15"/>
          </p:nvPr>
        </p:nvSpPr>
        <p:spPr>
          <a:xfrm>
            <a:off x="6384032" y="2348880"/>
            <a:ext cx="3840427" cy="764904"/>
          </a:xfrm>
        </p:spPr>
        <p:txBody>
          <a:bodyPr>
            <a:normAutofit/>
          </a:bodyPr>
          <a:lstStyle>
            <a:lvl1pPr>
              <a:buNone/>
              <a:defRPr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4" name="内容占位符 7"/>
          <p:cNvSpPr>
            <a:spLocks noGrp="1"/>
          </p:cNvSpPr>
          <p:nvPr>
            <p:ph sz="quarter" idx="16"/>
          </p:nvPr>
        </p:nvSpPr>
        <p:spPr>
          <a:xfrm>
            <a:off x="6384032" y="4869160"/>
            <a:ext cx="3840427" cy="764904"/>
          </a:xfrm>
        </p:spPr>
        <p:txBody>
          <a:bodyPr>
            <a:normAutofit/>
          </a:bodyPr>
          <a:lstStyle>
            <a:lvl1pPr>
              <a:buNone/>
              <a:defRPr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5" name="内容占位符 7"/>
          <p:cNvSpPr>
            <a:spLocks noGrp="1"/>
          </p:cNvSpPr>
          <p:nvPr>
            <p:ph sz="quarter" idx="17"/>
          </p:nvPr>
        </p:nvSpPr>
        <p:spPr>
          <a:xfrm>
            <a:off x="1679509" y="4869160"/>
            <a:ext cx="3840427" cy="764904"/>
          </a:xfrm>
        </p:spPr>
        <p:txBody>
          <a:bodyPr>
            <a:normAutofit/>
          </a:bodyPr>
          <a:lstStyle>
            <a:lvl1pPr>
              <a:buNone/>
              <a:defRPr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391478" y="2564904"/>
            <a:ext cx="10273141" cy="675506"/>
          </a:xfrm>
          <a:prstGeom prst="rect">
            <a:avLst/>
          </a:prstGeom>
        </p:spPr>
        <p:txBody>
          <a:bodyPr anchor="ctr"/>
          <a:lstStyle>
            <a:lvl1pPr algn="r">
              <a:defRPr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447594" y="3356992"/>
            <a:ext cx="9267327" cy="43204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zh-CN" altLang="en-US" dirty="0"/>
          </a:p>
        </p:txBody>
      </p:sp>
      <p:sp>
        <p:nvSpPr>
          <p:cNvPr id="8" name="内容占位符 7"/>
          <p:cNvSpPr>
            <a:spLocks noGrp="1"/>
          </p:cNvSpPr>
          <p:nvPr>
            <p:ph sz="quarter" idx="10"/>
          </p:nvPr>
        </p:nvSpPr>
        <p:spPr>
          <a:xfrm>
            <a:off x="9072331" y="5876925"/>
            <a:ext cx="2688167" cy="647700"/>
          </a:xfrm>
          <a:prstGeom prst="rect">
            <a:avLst/>
          </a:prstGeom>
        </p:spPr>
        <p:txBody>
          <a:bodyPr anchor="ctr"/>
          <a:lstStyle>
            <a:lvl1pPr algn="r">
              <a:buNone/>
              <a:defRPr sz="2000">
                <a:solidFill>
                  <a:srgbClr val="99CC00"/>
                </a:solidFill>
                <a:latin typeface="方正黑体简体"/>
              </a:defRPr>
            </a:lvl1pPr>
          </a:lstStyle>
          <a:p>
            <a:pPr lvl="0"/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431371" y="332656"/>
            <a:ext cx="0" cy="431800"/>
          </a:xfrm>
          <a:prstGeom prst="line">
            <a:avLst/>
          </a:prstGeom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 userDrawn="1"/>
        </p:nvCxnSpPr>
        <p:spPr>
          <a:xfrm flipH="1">
            <a:off x="335361" y="692696"/>
            <a:ext cx="800100" cy="0"/>
          </a:xfrm>
          <a:prstGeom prst="line">
            <a:avLst/>
          </a:prstGeom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87859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783398" y="692944"/>
            <a:ext cx="0" cy="431800"/>
          </a:xfrm>
          <a:prstGeom prst="line">
            <a:avLst/>
          </a:prstGeom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>
          <a:xfrm flipH="1">
            <a:off x="687388" y="1052984"/>
            <a:ext cx="800100" cy="0"/>
          </a:xfrm>
          <a:prstGeom prst="line">
            <a:avLst/>
          </a:prstGeom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1371" y="260648"/>
            <a:ext cx="11452853" cy="490066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8955" y="908720"/>
            <a:ext cx="11425269" cy="5256584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20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50000"/>
              </a:lnSpc>
              <a:defRPr sz="1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50000"/>
              </a:lnSpc>
              <a:defRPr sz="1600" b="1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50000"/>
              </a:lnSpc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50000"/>
              </a:lnSpc>
              <a:defRPr sz="1400" b="1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87859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783398" y="692944"/>
            <a:ext cx="0" cy="431800"/>
          </a:xfrm>
          <a:prstGeom prst="line">
            <a:avLst/>
          </a:prstGeom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>
          <a:xfrm flipH="1">
            <a:off x="687388" y="1052984"/>
            <a:ext cx="800100" cy="0"/>
          </a:xfrm>
          <a:prstGeom prst="line">
            <a:avLst/>
          </a:prstGeom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sz="quarter" idx="10" hasCustomPrompt="1"/>
          </p:nvPr>
        </p:nvSpPr>
        <p:spPr>
          <a:xfrm>
            <a:off x="1583499" y="1484785"/>
            <a:ext cx="2607488" cy="764904"/>
          </a:xfrm>
        </p:spPr>
        <p:txBody>
          <a:bodyPr>
            <a:normAutofit/>
          </a:bodyPr>
          <a:lstStyle>
            <a:lvl1pPr>
              <a:buNone/>
              <a:defRPr sz="4800">
                <a:solidFill>
                  <a:srgbClr val="99CC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 smtClean="0"/>
              <a:t>01</a:t>
            </a:r>
            <a:endParaRPr lang="zh-CN" altLang="en-US" dirty="0"/>
          </a:p>
        </p:txBody>
      </p:sp>
      <p:sp>
        <p:nvSpPr>
          <p:cNvPr id="9" name="内容占位符 7"/>
          <p:cNvSpPr>
            <a:spLocks noGrp="1"/>
          </p:cNvSpPr>
          <p:nvPr>
            <p:ph sz="quarter" idx="11" hasCustomPrompt="1"/>
          </p:nvPr>
        </p:nvSpPr>
        <p:spPr>
          <a:xfrm>
            <a:off x="6288021" y="1484785"/>
            <a:ext cx="1440160" cy="764904"/>
          </a:xfrm>
        </p:spPr>
        <p:txBody>
          <a:bodyPr>
            <a:normAutofit/>
          </a:bodyPr>
          <a:lstStyle>
            <a:lvl1pPr>
              <a:buNone/>
              <a:defRPr sz="4800">
                <a:solidFill>
                  <a:srgbClr val="99CC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 smtClean="0"/>
              <a:t>03</a:t>
            </a:r>
            <a:endParaRPr lang="zh-CN" altLang="en-US" dirty="0"/>
          </a:p>
        </p:txBody>
      </p:sp>
      <p:sp>
        <p:nvSpPr>
          <p:cNvPr id="10" name="内容占位符 7"/>
          <p:cNvSpPr>
            <a:spLocks noGrp="1"/>
          </p:cNvSpPr>
          <p:nvPr>
            <p:ph sz="quarter" idx="12" hasCustomPrompt="1"/>
          </p:nvPr>
        </p:nvSpPr>
        <p:spPr>
          <a:xfrm>
            <a:off x="6288021" y="4005065"/>
            <a:ext cx="1440160" cy="764904"/>
          </a:xfrm>
        </p:spPr>
        <p:txBody>
          <a:bodyPr>
            <a:normAutofit/>
          </a:bodyPr>
          <a:lstStyle>
            <a:lvl1pPr>
              <a:buNone/>
              <a:defRPr sz="4800">
                <a:solidFill>
                  <a:srgbClr val="99CC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 smtClean="0"/>
              <a:t>04</a:t>
            </a:r>
            <a:endParaRPr lang="zh-CN" altLang="en-US" dirty="0"/>
          </a:p>
        </p:txBody>
      </p:sp>
      <p:sp>
        <p:nvSpPr>
          <p:cNvPr id="11" name="内容占位符 7"/>
          <p:cNvSpPr>
            <a:spLocks noGrp="1"/>
          </p:cNvSpPr>
          <p:nvPr>
            <p:ph sz="quarter" idx="13" hasCustomPrompt="1"/>
          </p:nvPr>
        </p:nvSpPr>
        <p:spPr>
          <a:xfrm>
            <a:off x="1583499" y="4005065"/>
            <a:ext cx="1440160" cy="764904"/>
          </a:xfrm>
        </p:spPr>
        <p:txBody>
          <a:bodyPr>
            <a:normAutofit/>
          </a:bodyPr>
          <a:lstStyle>
            <a:lvl1pPr marL="342900" marR="0" indent="-34290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4800">
                <a:solidFill>
                  <a:srgbClr val="99CC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342900" marR="0" lvl="0" indent="-342900" algn="l" defTabSz="914400" rtl="0" eaLnBrk="1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dirty="0" smtClean="0"/>
              <a:t>02</a:t>
            </a:r>
            <a:endParaRPr lang="zh-CN" altLang="en-US" dirty="0" smtClean="0"/>
          </a:p>
          <a:p>
            <a:pPr lvl="0"/>
            <a:endParaRPr lang="zh-CN" altLang="en-US" dirty="0"/>
          </a:p>
        </p:txBody>
      </p:sp>
      <p:sp>
        <p:nvSpPr>
          <p:cNvPr id="12" name="内容占位符 7"/>
          <p:cNvSpPr>
            <a:spLocks noGrp="1"/>
          </p:cNvSpPr>
          <p:nvPr>
            <p:ph sz="quarter" idx="14"/>
          </p:nvPr>
        </p:nvSpPr>
        <p:spPr>
          <a:xfrm>
            <a:off x="1679509" y="2348880"/>
            <a:ext cx="3840427" cy="764904"/>
          </a:xfrm>
        </p:spPr>
        <p:txBody>
          <a:bodyPr>
            <a:normAutofit/>
          </a:bodyPr>
          <a:lstStyle>
            <a:lvl1pPr>
              <a:buNone/>
              <a:defRPr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3" name="内容占位符 7"/>
          <p:cNvSpPr>
            <a:spLocks noGrp="1"/>
          </p:cNvSpPr>
          <p:nvPr>
            <p:ph sz="quarter" idx="15"/>
          </p:nvPr>
        </p:nvSpPr>
        <p:spPr>
          <a:xfrm>
            <a:off x="6384032" y="2348880"/>
            <a:ext cx="3840427" cy="764904"/>
          </a:xfrm>
        </p:spPr>
        <p:txBody>
          <a:bodyPr>
            <a:normAutofit/>
          </a:bodyPr>
          <a:lstStyle>
            <a:lvl1pPr>
              <a:buNone/>
              <a:defRPr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4" name="内容占位符 7"/>
          <p:cNvSpPr>
            <a:spLocks noGrp="1"/>
          </p:cNvSpPr>
          <p:nvPr>
            <p:ph sz="quarter" idx="16"/>
          </p:nvPr>
        </p:nvSpPr>
        <p:spPr>
          <a:xfrm>
            <a:off x="6384032" y="4869160"/>
            <a:ext cx="3840427" cy="764904"/>
          </a:xfrm>
        </p:spPr>
        <p:txBody>
          <a:bodyPr>
            <a:normAutofit/>
          </a:bodyPr>
          <a:lstStyle>
            <a:lvl1pPr>
              <a:buNone/>
              <a:defRPr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5" name="内容占位符 7"/>
          <p:cNvSpPr>
            <a:spLocks noGrp="1"/>
          </p:cNvSpPr>
          <p:nvPr>
            <p:ph sz="quarter" idx="17"/>
          </p:nvPr>
        </p:nvSpPr>
        <p:spPr>
          <a:xfrm>
            <a:off x="1679509" y="4869160"/>
            <a:ext cx="3840427" cy="764904"/>
          </a:xfrm>
        </p:spPr>
        <p:txBody>
          <a:bodyPr>
            <a:normAutofit/>
          </a:bodyPr>
          <a:lstStyle>
            <a:lvl1pPr>
              <a:buNone/>
              <a:defRPr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1371" y="188640"/>
            <a:ext cx="10972800" cy="490066"/>
          </a:xfrm>
          <a:prstGeom prst="rect">
            <a:avLst/>
          </a:prstGeom>
        </p:spPr>
        <p:txBody>
          <a:bodyPr/>
          <a:lstStyle>
            <a:lvl1pPr algn="l">
              <a:defRPr lang="zh-CN" altLang="en-US" sz="2800" b="1" kern="120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196753"/>
            <a:ext cx="5384800" cy="4525963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50000"/>
              </a:lnSpc>
              <a:defRPr sz="1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50000"/>
              </a:lnSpc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50000"/>
              </a:lnSpc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50000"/>
              </a:lnSpc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196753"/>
            <a:ext cx="5384800" cy="4525963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50000"/>
              </a:lnSpc>
              <a:defRPr sz="1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50000"/>
              </a:lnSpc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50000"/>
              </a:lnSpc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50000"/>
              </a:lnSpc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431371" y="332656"/>
            <a:ext cx="0" cy="431800"/>
          </a:xfrm>
          <a:prstGeom prst="line">
            <a:avLst/>
          </a:prstGeom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>
          <a:xfrm flipH="1">
            <a:off x="335361" y="692696"/>
            <a:ext cx="800100" cy="0"/>
          </a:xfrm>
          <a:prstGeom prst="line">
            <a:avLst/>
          </a:prstGeom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1371" y="202630"/>
            <a:ext cx="10972800" cy="634082"/>
          </a:xfrm>
          <a:prstGeom prst="rect">
            <a:avLst/>
          </a:prstGeom>
        </p:spPr>
        <p:txBody>
          <a:bodyPr anchor="ctr"/>
          <a:lstStyle>
            <a:lvl1pPr algn="l">
              <a:defRPr lang="zh-CN" altLang="en-US" sz="2800" b="1" kern="120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cxnSp>
        <p:nvCxnSpPr>
          <p:cNvPr id="3" name="直接连接符 2"/>
          <p:cNvCxnSpPr/>
          <p:nvPr userDrawn="1"/>
        </p:nvCxnSpPr>
        <p:spPr>
          <a:xfrm>
            <a:off x="431371" y="476672"/>
            <a:ext cx="0" cy="431800"/>
          </a:xfrm>
          <a:prstGeom prst="line">
            <a:avLst/>
          </a:prstGeom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 userDrawn="1"/>
        </p:nvCxnSpPr>
        <p:spPr>
          <a:xfrm flipH="1">
            <a:off x="335361" y="836712"/>
            <a:ext cx="800100" cy="0"/>
          </a:xfrm>
          <a:prstGeom prst="line">
            <a:avLst/>
          </a:prstGeom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495367" y="332656"/>
            <a:ext cx="0" cy="431800"/>
          </a:xfrm>
          <a:prstGeom prst="line">
            <a:avLst/>
          </a:prstGeom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 userDrawn="1"/>
        </p:nvCxnSpPr>
        <p:spPr>
          <a:xfrm flipH="1">
            <a:off x="399357" y="692696"/>
            <a:ext cx="800100" cy="0"/>
          </a:xfrm>
          <a:prstGeom prst="line">
            <a:avLst/>
          </a:prstGeom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sz="quarter" idx="10"/>
          </p:nvPr>
        </p:nvSpPr>
        <p:spPr>
          <a:xfrm>
            <a:off x="1583499" y="1484785"/>
            <a:ext cx="1440160" cy="76490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None/>
              <a:defRPr sz="4800">
                <a:solidFill>
                  <a:srgbClr val="99CC00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9" name="内容占位符 7"/>
          <p:cNvSpPr>
            <a:spLocks noGrp="1"/>
          </p:cNvSpPr>
          <p:nvPr>
            <p:ph sz="quarter" idx="11"/>
          </p:nvPr>
        </p:nvSpPr>
        <p:spPr>
          <a:xfrm>
            <a:off x="6288021" y="1484785"/>
            <a:ext cx="1440160" cy="76490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None/>
              <a:defRPr sz="4800">
                <a:solidFill>
                  <a:srgbClr val="99CC00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" name="内容占位符 7"/>
          <p:cNvSpPr>
            <a:spLocks noGrp="1"/>
          </p:cNvSpPr>
          <p:nvPr>
            <p:ph sz="quarter" idx="12"/>
          </p:nvPr>
        </p:nvSpPr>
        <p:spPr>
          <a:xfrm>
            <a:off x="6288021" y="4005065"/>
            <a:ext cx="1440160" cy="76490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None/>
              <a:defRPr sz="4800">
                <a:solidFill>
                  <a:srgbClr val="99CC00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1" name="内容占位符 7"/>
          <p:cNvSpPr>
            <a:spLocks noGrp="1"/>
          </p:cNvSpPr>
          <p:nvPr>
            <p:ph sz="quarter" idx="13"/>
          </p:nvPr>
        </p:nvSpPr>
        <p:spPr>
          <a:xfrm>
            <a:off x="1583499" y="4005065"/>
            <a:ext cx="1440160" cy="76490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None/>
              <a:defRPr sz="4800">
                <a:solidFill>
                  <a:srgbClr val="99CC00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2" name="内容占位符 7"/>
          <p:cNvSpPr>
            <a:spLocks noGrp="1"/>
          </p:cNvSpPr>
          <p:nvPr>
            <p:ph sz="quarter" idx="14"/>
          </p:nvPr>
        </p:nvSpPr>
        <p:spPr>
          <a:xfrm>
            <a:off x="1679509" y="2348880"/>
            <a:ext cx="3840427" cy="76490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3" name="内容占位符 7"/>
          <p:cNvSpPr>
            <a:spLocks noGrp="1"/>
          </p:cNvSpPr>
          <p:nvPr>
            <p:ph sz="quarter" idx="15"/>
          </p:nvPr>
        </p:nvSpPr>
        <p:spPr>
          <a:xfrm>
            <a:off x="6384032" y="2348880"/>
            <a:ext cx="3840427" cy="76490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4" name="内容占位符 7"/>
          <p:cNvSpPr>
            <a:spLocks noGrp="1"/>
          </p:cNvSpPr>
          <p:nvPr>
            <p:ph sz="quarter" idx="16"/>
          </p:nvPr>
        </p:nvSpPr>
        <p:spPr>
          <a:xfrm>
            <a:off x="6384032" y="4869160"/>
            <a:ext cx="3840427" cy="76490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5" name="内容占位符 7"/>
          <p:cNvSpPr>
            <a:spLocks noGrp="1"/>
          </p:cNvSpPr>
          <p:nvPr>
            <p:ph sz="quarter" idx="17"/>
          </p:nvPr>
        </p:nvSpPr>
        <p:spPr>
          <a:xfrm>
            <a:off x="1679509" y="4869160"/>
            <a:ext cx="3840427" cy="76490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image" Target="../media/image1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2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image" Target="../media/image5.jpeg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/>
          <p:nvPr userDrawn="1"/>
        </p:nvSpPr>
        <p:spPr>
          <a:xfrm>
            <a:off x="1391478" y="2564904"/>
            <a:ext cx="6522773" cy="675506"/>
          </a:xfrm>
          <a:prstGeom prst="rect">
            <a:avLst/>
          </a:prstGeom>
        </p:spPr>
        <p:txBody>
          <a:bodyPr anchor="ctr"/>
          <a:lstStyle>
            <a:lvl1pPr algn="r">
              <a:defRPr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r" defTabSz="914400" rtl="0" eaLnBrk="1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4" name="图片 3" descr="图片1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3032"/>
            <a:ext cx="12197395" cy="685496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6319" y="29158"/>
            <a:ext cx="2496277" cy="212282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9E165-D6A9-497E-8B6F-F8B465C0476D}" type="datetimeFigureOut">
              <a:rPr lang="zh-CN" altLang="en-US" smtClean="0"/>
              <a:pPr/>
              <a:t>2019/9/16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01961-4605-40D8-AD93-84053D8266F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7" name="Picture 13" descr="金智教育ppt7-25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5400" y="0"/>
            <a:ext cx="12217400" cy="6858000"/>
          </a:xfrm>
          <a:prstGeom prst="rect">
            <a:avLst/>
          </a:prstGeom>
          <a:noFill/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39" y="2002594"/>
            <a:ext cx="2927648" cy="27945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2.jp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3032"/>
            <a:ext cx="12192000" cy="685193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0907" y="20318"/>
            <a:ext cx="864096" cy="60037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3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elen.he\Desktop\金智教育VI应用部分（部分）  JPG\ppt  内部报告封底2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3283" y="-7938"/>
            <a:ext cx="12240684" cy="6873876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标题 1"/>
          <p:cNvSpPr txBox="1"/>
          <p:nvPr userDrawn="1"/>
        </p:nvSpPr>
        <p:spPr>
          <a:xfrm>
            <a:off x="1391478" y="2564904"/>
            <a:ext cx="6522773" cy="675506"/>
          </a:xfrm>
          <a:prstGeom prst="rect">
            <a:avLst/>
          </a:prstGeom>
        </p:spPr>
        <p:txBody>
          <a:bodyPr anchor="ctr"/>
          <a:lstStyle>
            <a:lvl1pPr algn="r">
              <a:defRPr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r" defTabSz="914400" rtl="0" eaLnBrk="1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8" name="图片 7" descr="图片1.jp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3032"/>
            <a:ext cx="12197395" cy="685496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2343" y="29158"/>
            <a:ext cx="2280253" cy="212282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7" name="图片 6" descr="图片2.jpg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0" y="3032"/>
            <a:ext cx="12192000" cy="685193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552" y="20318"/>
            <a:ext cx="1010451" cy="81639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135560" y="3212976"/>
            <a:ext cx="8136904" cy="791845"/>
          </a:xfrm>
        </p:spPr>
        <p:txBody>
          <a:bodyPr>
            <a:normAutofit fontScale="90000"/>
          </a:bodyPr>
          <a:lstStyle/>
          <a:p>
            <a:pPr algn="ctr"/>
            <a:r>
              <a:rPr lang="zh-CN" altLang="en-US" sz="3600" dirty="0" smtClean="0"/>
              <a:t>中国政法大学</a:t>
            </a:r>
            <a:r>
              <a:rPr lang="en-US" altLang="zh-CN" sz="3600" dirty="0" smtClean="0"/>
              <a:t>-</a:t>
            </a:r>
            <a:r>
              <a:rPr lang="zh-CN" altLang="en-US" sz="3600" dirty="0" smtClean="0"/>
              <a:t>研究生评奖</a:t>
            </a:r>
            <a:r>
              <a:rPr lang="en-US" altLang="zh-CN" sz="3600" dirty="0" smtClean="0"/>
              <a:t>-</a:t>
            </a:r>
            <a:r>
              <a:rPr lang="zh-CN" altLang="en-US" sz="3600" dirty="0" smtClean="0"/>
              <a:t>学生端操作手册</a:t>
            </a:r>
            <a:endParaRPr lang="en-US" altLang="zh-CN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64" y="1217276"/>
            <a:ext cx="7609073" cy="4976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757998" cy="687705"/>
          </a:xfrm>
        </p:spPr>
        <p:txBody>
          <a:bodyPr>
            <a:normAutofit/>
          </a:bodyPr>
          <a:lstStyle/>
          <a:p>
            <a:r>
              <a:rPr lang="zh-CN" altLang="en-US" b="1" dirty="0" smtClean="0"/>
              <a:t>如何查询申请进度</a:t>
            </a:r>
            <a:endParaRPr lang="zh-CN" alt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667637" y="1285860"/>
            <a:ext cx="4524364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(1)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进入奖学金应用中，在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【1】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位置，点击进入我的申请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(2)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通过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【2】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位置可用关键字检索相应奖学金并进行查看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(3)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通过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【3】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位置可查看当前申请奖项申请进度状态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(4)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也可以通过点击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查看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】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进入详情查看奖学金申请进度状态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09588" y="1928802"/>
            <a:ext cx="500066" cy="285752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309654" y="1928802"/>
            <a:ext cx="285752" cy="285752"/>
          </a:xfrm>
          <a:prstGeom prst="rect">
            <a:avLst/>
          </a:prstGeom>
          <a:solidFill>
            <a:srgbClr val="FF0000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solidFill>
                  <a:schemeClr val="lt1"/>
                </a:solidFill>
              </a:rPr>
              <a:t>1</a:t>
            </a:r>
            <a:endParaRPr lang="zh-CN" altLang="en-US" sz="2000" b="1" dirty="0">
              <a:solidFill>
                <a:schemeClr val="lt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38084" y="2295785"/>
            <a:ext cx="3571900" cy="285752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809984" y="2295785"/>
            <a:ext cx="285752" cy="285752"/>
          </a:xfrm>
          <a:prstGeom prst="rect">
            <a:avLst/>
          </a:prstGeom>
          <a:solidFill>
            <a:srgbClr val="FF0000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2</a:t>
            </a:r>
            <a:endParaRPr lang="zh-CN" altLang="en-US" sz="2000" b="1" dirty="0">
              <a:solidFill>
                <a:schemeClr val="lt1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80960" y="3474391"/>
            <a:ext cx="928694" cy="285752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309654" y="3474391"/>
            <a:ext cx="285752" cy="285752"/>
          </a:xfrm>
          <a:prstGeom prst="rect">
            <a:avLst/>
          </a:prstGeom>
          <a:solidFill>
            <a:srgbClr val="FF0000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solidFill>
                  <a:schemeClr val="lt1"/>
                </a:solidFill>
              </a:rPr>
              <a:t>3</a:t>
            </a:r>
            <a:endParaRPr lang="zh-CN" altLang="en-US" sz="2000" b="1" dirty="0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17" y="1186914"/>
            <a:ext cx="7589520" cy="475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757998" cy="687705"/>
          </a:xfrm>
        </p:spPr>
        <p:txBody>
          <a:bodyPr>
            <a:normAutofit/>
          </a:bodyPr>
          <a:lstStyle/>
          <a:p>
            <a:r>
              <a:rPr lang="zh-CN" altLang="en-US" b="1" dirty="0" smtClean="0"/>
              <a:t>如何查看详情或撤回申请</a:t>
            </a:r>
            <a:endParaRPr lang="zh-CN" alt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667637" y="1285860"/>
            <a:ext cx="4524364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(1)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进入到详情页面后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【1】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位置，是当前申请进度状态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(2)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当审核全部通过后，可点击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【2】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位置‘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撤回申请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’按钮可撤回申请并重新提交（当辅导员审核过后就不可以撤回了）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228153" y="4214818"/>
            <a:ext cx="1357322" cy="1643074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5942401" y="4143380"/>
            <a:ext cx="285752" cy="285752"/>
          </a:xfrm>
          <a:prstGeom prst="rect">
            <a:avLst/>
          </a:prstGeom>
          <a:solidFill>
            <a:srgbClr val="FF0000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solidFill>
                  <a:schemeClr val="lt1"/>
                </a:solidFill>
              </a:rPr>
              <a:t>1</a:t>
            </a:r>
            <a:endParaRPr lang="zh-CN" altLang="en-US" sz="2000" b="1" dirty="0">
              <a:solidFill>
                <a:schemeClr val="lt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4036" y="5715016"/>
            <a:ext cx="500066" cy="428628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809588" y="5786454"/>
            <a:ext cx="285752" cy="285752"/>
          </a:xfrm>
          <a:prstGeom prst="rect">
            <a:avLst/>
          </a:prstGeom>
          <a:solidFill>
            <a:srgbClr val="FF0000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2</a:t>
            </a:r>
            <a:endParaRPr lang="zh-CN" altLang="en-US" sz="2000" b="1" dirty="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如何查看公示结果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7667636" cy="5043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7667637" y="1500174"/>
            <a:ext cx="4524364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(1)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在奖学金应用中，在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【1】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位置，点击进入公示页面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(2)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可通过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【2】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位置进行关键字检索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(3)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【3】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位置，可查看公示奖项详细信息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38876" y="1199908"/>
            <a:ext cx="642942" cy="300266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898596" y="1214422"/>
            <a:ext cx="285752" cy="285752"/>
          </a:xfrm>
          <a:prstGeom prst="rect">
            <a:avLst/>
          </a:prstGeom>
          <a:solidFill>
            <a:srgbClr val="FF0000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solidFill>
                  <a:schemeClr val="lt1"/>
                </a:solidFill>
              </a:rPr>
              <a:t>1</a:t>
            </a:r>
            <a:endParaRPr lang="zh-CN" altLang="en-US" sz="2000" b="1" dirty="0">
              <a:solidFill>
                <a:schemeClr val="lt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0188" y="2042650"/>
            <a:ext cx="3385482" cy="314780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3667108" y="2057164"/>
            <a:ext cx="285752" cy="285752"/>
          </a:xfrm>
          <a:prstGeom prst="rect">
            <a:avLst/>
          </a:prstGeom>
          <a:solidFill>
            <a:srgbClr val="FF0000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2</a:t>
            </a:r>
            <a:endParaRPr lang="zh-CN" altLang="en-US" sz="2000" b="1" dirty="0">
              <a:solidFill>
                <a:schemeClr val="lt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66646" y="2571744"/>
            <a:ext cx="3385482" cy="314780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623566" y="2586258"/>
            <a:ext cx="285752" cy="285752"/>
          </a:xfrm>
          <a:prstGeom prst="rect">
            <a:avLst/>
          </a:prstGeom>
          <a:solidFill>
            <a:srgbClr val="FF0000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solidFill>
                  <a:schemeClr val="lt1"/>
                </a:solidFill>
              </a:rPr>
              <a:t>3</a:t>
            </a:r>
            <a:endParaRPr lang="zh-CN" altLang="en-US" sz="2000" b="1" dirty="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智慧学工系统浏览器兼容</a:t>
            </a:r>
            <a:endParaRPr lang="zh-CN" altLang="en-US" b="1" dirty="0"/>
          </a:p>
        </p:txBody>
      </p:sp>
      <p:pic>
        <p:nvPicPr>
          <p:cNvPr id="1026" name="Picture 2" descr="C:\Users\jinzhi\Desktop\QQ图片2017092011421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00574"/>
            <a:ext cx="12192000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87859"/>
          </a:xfrm>
        </p:spPr>
        <p:txBody>
          <a:bodyPr/>
          <a:lstStyle/>
          <a:p>
            <a:r>
              <a:rPr lang="zh-CN" altLang="en-US" b="1" dirty="0" smtClean="0"/>
              <a:t>智慧法大如何访问</a:t>
            </a:r>
            <a:endParaRPr lang="zh-CN" alt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285860"/>
            <a:ext cx="7096132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7239008" y="1285860"/>
            <a:ext cx="45243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(1)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通过校园官网，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【1】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位置进入到智慧法大登录页面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81026" y="5072074"/>
            <a:ext cx="428628" cy="428628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595274" y="5143512"/>
            <a:ext cx="285752" cy="285752"/>
          </a:xfrm>
          <a:prstGeom prst="rect">
            <a:avLst/>
          </a:prstGeom>
          <a:solidFill>
            <a:srgbClr val="FF0000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solidFill>
                  <a:schemeClr val="lt1"/>
                </a:solidFill>
              </a:rPr>
              <a:t>1</a:t>
            </a:r>
            <a:endParaRPr lang="zh-CN" altLang="en-US" sz="2000" b="1" dirty="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14456"/>
            <a:ext cx="7024694" cy="468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87859"/>
          </a:xfrm>
        </p:spPr>
        <p:txBody>
          <a:bodyPr/>
          <a:lstStyle/>
          <a:p>
            <a:r>
              <a:rPr lang="zh-CN" altLang="en-US" b="1" dirty="0" smtClean="0"/>
              <a:t>智慧法大如何登录</a:t>
            </a:r>
            <a:endParaRPr lang="zh-CN" altLang="en-US" b="1" dirty="0"/>
          </a:p>
        </p:txBody>
      </p:sp>
      <p:sp>
        <p:nvSpPr>
          <p:cNvPr id="7" name="矩形 6"/>
          <p:cNvSpPr/>
          <p:nvPr/>
        </p:nvSpPr>
        <p:spPr>
          <a:xfrm>
            <a:off x="4952992" y="2143116"/>
            <a:ext cx="1643074" cy="1000132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4667240" y="2214554"/>
            <a:ext cx="285752" cy="285752"/>
          </a:xfrm>
          <a:prstGeom prst="rect">
            <a:avLst/>
          </a:prstGeom>
          <a:solidFill>
            <a:srgbClr val="FF0000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solidFill>
                  <a:schemeClr val="lt1"/>
                </a:solidFill>
              </a:rPr>
              <a:t>1</a:t>
            </a:r>
            <a:endParaRPr lang="zh-CN" altLang="en-US" sz="2000" b="1" dirty="0">
              <a:solidFill>
                <a:schemeClr val="lt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7167570" y="1357298"/>
            <a:ext cx="464347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(1)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智慧法大本科生用户名密码为</a:t>
            </a:r>
            <a:r>
              <a:rPr lang="en-US" altLang="zh-CN" b="1" dirty="0" err="1" smtClean="0">
                <a:latin typeface="微软雅黑" pitchFamily="34" charset="-122"/>
                <a:ea typeface="微软雅黑" pitchFamily="34" charset="-122"/>
              </a:rPr>
              <a:t>urp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用户名密码，研究生用户名为学号，密码为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身份证后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位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】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或者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学号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】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。如无法登陆，可通过邮箱找回密码或者带证件到网络部重置，昌平校区为格物楼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310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，学院路校区为新一号公寓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107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36" y="1257625"/>
            <a:ext cx="7119672" cy="4860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智慧学工如何访问</a:t>
            </a:r>
            <a:endParaRPr lang="zh-CN" altLang="en-US" b="1" dirty="0"/>
          </a:p>
        </p:txBody>
      </p:sp>
      <p:sp>
        <p:nvSpPr>
          <p:cNvPr id="4" name="矩形 3"/>
          <p:cNvSpPr/>
          <p:nvPr/>
        </p:nvSpPr>
        <p:spPr>
          <a:xfrm>
            <a:off x="2551996" y="4946762"/>
            <a:ext cx="1143008" cy="1071570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38348" y="4918866"/>
            <a:ext cx="285752" cy="285752"/>
          </a:xfrm>
          <a:prstGeom prst="rect">
            <a:avLst/>
          </a:prstGeom>
          <a:solidFill>
            <a:srgbClr val="FF0000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solidFill>
                  <a:schemeClr val="lt1"/>
                </a:solidFill>
              </a:rPr>
              <a:t>1</a:t>
            </a:r>
            <a:endParaRPr lang="zh-CN" altLang="en-US" sz="2000" b="1" dirty="0">
              <a:solidFill>
                <a:schemeClr val="l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39008" y="1285860"/>
            <a:ext cx="45243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(1)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 进入智慧法大统一平台后，选择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【1】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位置学工系统，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选择进入智慧学工平台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27" y="1177019"/>
            <a:ext cx="7459590" cy="4988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757998" cy="687705"/>
          </a:xfrm>
        </p:spPr>
        <p:txBody>
          <a:bodyPr>
            <a:normAutofit/>
          </a:bodyPr>
          <a:lstStyle/>
          <a:p>
            <a:pPr lvl="0"/>
            <a:r>
              <a:rPr lang="zh-CN" altLang="en-US" b="1" dirty="0" smtClean="0"/>
              <a:t>如何申请</a:t>
            </a:r>
            <a:r>
              <a:rPr lang="zh-CN" altLang="en-US" dirty="0"/>
              <a:t>奖学金</a:t>
            </a:r>
            <a:endParaRPr lang="zh-CN" altLang="en-US" b="1" dirty="0"/>
          </a:p>
        </p:txBody>
      </p:sp>
      <p:sp>
        <p:nvSpPr>
          <p:cNvPr id="12" name="矩形 11"/>
          <p:cNvSpPr/>
          <p:nvPr/>
        </p:nvSpPr>
        <p:spPr>
          <a:xfrm>
            <a:off x="5591944" y="2996952"/>
            <a:ext cx="1143008" cy="392909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278296" y="2969056"/>
            <a:ext cx="285752" cy="285752"/>
          </a:xfrm>
          <a:prstGeom prst="rect">
            <a:avLst/>
          </a:prstGeom>
          <a:solidFill>
            <a:srgbClr val="FF0000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solidFill>
                  <a:schemeClr val="lt1"/>
                </a:solidFill>
              </a:rPr>
              <a:t>1</a:t>
            </a:r>
            <a:endParaRPr lang="zh-CN" altLang="en-US" sz="2000" b="1" dirty="0">
              <a:solidFill>
                <a:schemeClr val="lt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67637" y="1500174"/>
            <a:ext cx="45243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(1)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进入智慧学工系统后，在首页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【1】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位置点击奖学金图标，进入奖学金申请页面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36" y="1201040"/>
            <a:ext cx="7548301" cy="5036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标题 1"/>
          <p:cNvSpPr txBox="1">
            <a:spLocks/>
          </p:cNvSpPr>
          <p:nvPr/>
        </p:nvSpPr>
        <p:spPr>
          <a:xfrm>
            <a:off x="838200" y="365125"/>
            <a:ext cx="6757998" cy="6877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如何申请</a:t>
            </a:r>
            <a:r>
              <a:rPr lang="zh-CN" altLang="en-US" sz="3600" b="1" dirty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奖学金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599527" y="1214422"/>
            <a:ext cx="500066" cy="285752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285879" y="1201040"/>
            <a:ext cx="285752" cy="285752"/>
          </a:xfrm>
          <a:prstGeom prst="rect">
            <a:avLst/>
          </a:prstGeom>
          <a:solidFill>
            <a:srgbClr val="FF0000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solidFill>
                  <a:schemeClr val="lt1"/>
                </a:solidFill>
              </a:rPr>
              <a:t>1</a:t>
            </a:r>
            <a:endParaRPr lang="zh-CN" altLang="en-US" sz="2000" b="1" dirty="0">
              <a:solidFill>
                <a:schemeClr val="lt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238084" y="2071678"/>
            <a:ext cx="500066" cy="285752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738150" y="2071678"/>
            <a:ext cx="285752" cy="285752"/>
          </a:xfrm>
          <a:prstGeom prst="rect">
            <a:avLst/>
          </a:prstGeom>
          <a:solidFill>
            <a:srgbClr val="FF0000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2</a:t>
            </a:r>
            <a:endParaRPr lang="zh-CN" altLang="en-US" sz="2000" b="1" dirty="0">
              <a:solidFill>
                <a:schemeClr val="l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67637" y="1500174"/>
            <a:ext cx="4524364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(1)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进入奖学金应用中，在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【1】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位置，默认进入申请页面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【2】</a:t>
            </a:r>
          </a:p>
          <a:p>
            <a:pPr>
              <a:lnSpc>
                <a:spcPct val="150000"/>
              </a:lnSpc>
            </a:pP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(2)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鼠标放置到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【3】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位置，点击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奖项详情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】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，可查看申请奖项详细信息，然后点击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申请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】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可进入申请填写页面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(4)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通过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【4】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位置可用关键字检索相应奖学金并进行申请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8084" y="3071810"/>
            <a:ext cx="1643074" cy="1571636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881158" y="3071810"/>
            <a:ext cx="285752" cy="285752"/>
          </a:xfrm>
          <a:prstGeom prst="rect">
            <a:avLst/>
          </a:prstGeom>
          <a:solidFill>
            <a:srgbClr val="FF0000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solidFill>
                  <a:schemeClr val="lt1"/>
                </a:solidFill>
              </a:rPr>
              <a:t>3</a:t>
            </a:r>
            <a:endParaRPr lang="zh-CN" altLang="en-US" sz="2000" b="1" dirty="0">
              <a:solidFill>
                <a:schemeClr val="lt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38084" y="2428868"/>
            <a:ext cx="3571900" cy="285752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809984" y="2428868"/>
            <a:ext cx="285752" cy="285752"/>
          </a:xfrm>
          <a:prstGeom prst="rect">
            <a:avLst/>
          </a:prstGeom>
          <a:solidFill>
            <a:srgbClr val="FF0000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solidFill>
                  <a:schemeClr val="lt1"/>
                </a:solidFill>
              </a:rPr>
              <a:t>4</a:t>
            </a:r>
            <a:endParaRPr lang="zh-CN" altLang="en-US" sz="2000" b="1" dirty="0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75" y="1208934"/>
            <a:ext cx="7486023" cy="493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标题 1"/>
          <p:cNvSpPr txBox="1">
            <a:spLocks/>
          </p:cNvSpPr>
          <p:nvPr/>
        </p:nvSpPr>
        <p:spPr>
          <a:xfrm>
            <a:off x="838200" y="365125"/>
            <a:ext cx="6757998" cy="6877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如何填写申请表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67637" y="1500174"/>
            <a:ext cx="45243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(1)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进入奖学金申请单填写页面后，在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【1】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【2】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位置，填写或下拉选择相应真实情况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(2)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在完成全部申请表填写后可通过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【3】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位置‘提交’按钮，提交审核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3432" y="3068960"/>
            <a:ext cx="1143008" cy="285752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26440" y="3068960"/>
            <a:ext cx="285752" cy="285752"/>
          </a:xfrm>
          <a:prstGeom prst="rect">
            <a:avLst/>
          </a:prstGeom>
          <a:solidFill>
            <a:srgbClr val="FF0000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solidFill>
                  <a:schemeClr val="lt1"/>
                </a:solidFill>
              </a:rPr>
              <a:t>1</a:t>
            </a:r>
            <a:endParaRPr lang="zh-CN" altLang="en-US" sz="2000" b="1" dirty="0">
              <a:solidFill>
                <a:schemeClr val="lt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3432" y="3533413"/>
            <a:ext cx="2869754" cy="285752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853186" y="3533413"/>
            <a:ext cx="285752" cy="285752"/>
          </a:xfrm>
          <a:prstGeom prst="rect">
            <a:avLst/>
          </a:prstGeom>
          <a:solidFill>
            <a:srgbClr val="FF0000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2</a:t>
            </a:r>
            <a:endParaRPr lang="zh-CN" altLang="en-US" sz="2000" b="1" dirty="0">
              <a:solidFill>
                <a:schemeClr val="lt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09522" y="5786454"/>
            <a:ext cx="428628" cy="357190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5857892"/>
            <a:ext cx="285752" cy="285752"/>
          </a:xfrm>
          <a:prstGeom prst="rect">
            <a:avLst/>
          </a:prstGeom>
          <a:solidFill>
            <a:srgbClr val="FF0000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solidFill>
                  <a:schemeClr val="lt1"/>
                </a:solidFill>
              </a:rPr>
              <a:t>3</a:t>
            </a:r>
            <a:endParaRPr lang="zh-CN" altLang="en-US" sz="2000" b="1" dirty="0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428604"/>
            <a:ext cx="6757998" cy="687705"/>
          </a:xfrm>
        </p:spPr>
        <p:txBody>
          <a:bodyPr>
            <a:normAutofit/>
          </a:bodyPr>
          <a:lstStyle/>
          <a:p>
            <a:r>
              <a:rPr lang="zh-CN" altLang="en-US" b="1" dirty="0" smtClean="0"/>
              <a:t>填写注意事项</a:t>
            </a:r>
            <a:endParaRPr lang="zh-CN" altLang="en-US" b="1" dirty="0"/>
          </a:p>
        </p:txBody>
      </p:sp>
      <p:graphicFrame>
        <p:nvGraphicFramePr>
          <p:cNvPr id="14" name="表格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2775503"/>
              </p:ext>
            </p:extLst>
          </p:nvPr>
        </p:nvGraphicFramePr>
        <p:xfrm>
          <a:off x="309522" y="1142984"/>
          <a:ext cx="11715832" cy="44148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702"/>
                <a:gridCol w="6715172"/>
                <a:gridCol w="2928958"/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填写内容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填写规范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适用奖项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/>
                </a:tc>
              </a:tr>
              <a:tr h="843606"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论文情况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论文题目、发布期刊、刊物级别、论文字数、发布日期、作者顺序、发布学年、佐证材料。</a:t>
                      </a:r>
                      <a:endParaRPr lang="en-US" altLang="zh-CN" dirty="0" smtClean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研究生国家奖学金、研究生学业奖学金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社会实践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社会实践开始时间、社会实践结束时间、社会实践内容、附件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mtClean="0">
                          <a:latin typeface="微软雅黑" pitchFamily="34" charset="-122"/>
                          <a:ea typeface="微软雅黑" pitchFamily="34" charset="-122"/>
                        </a:rPr>
                        <a:t>研究生国家奖学金、研究生学业奖学金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曾获奖励</a:t>
                      </a:r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/</a:t>
                      </a:r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荣誉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获得时间、奖励</a:t>
                      </a:r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/</a:t>
                      </a:r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荣誉名称、附件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mtClean="0">
                          <a:latin typeface="微软雅黑" pitchFamily="34" charset="-122"/>
                          <a:ea typeface="微软雅黑" pitchFamily="34" charset="-122"/>
                        </a:rPr>
                        <a:t>研究生国家奖学金、研究生学业奖学金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科研专著情况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专注名称、专著类型、专著类别、合著人数、专著级别、发布学年、出版日期、附件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研究生国家奖学金、研究生学业奖学金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科研项目情况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项目名称、项目级别、科研总经费、到账经费、参与程度、附件</a:t>
                      </a:r>
                      <a:endParaRPr lang="en-US" altLang="zh-CN" dirty="0" smtClean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研究生国家奖学金、研究生学业奖学金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公益活动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公益活动类别、参与时间、参与时长、参与学年、公益活动内容、附件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研究生国家奖学金、研究生学业奖学金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5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3_自定义设计方案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7_自定义设计方案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>
            <a:lumMod val="20000"/>
            <a:lumOff val="80000"/>
          </a:schemeClr>
        </a:solidFill>
        <a:ln>
          <a:solidFill>
            <a:srgbClr val="0070C0"/>
          </a:solidFill>
          <a:prstDash val="dash"/>
        </a:ln>
      </a:spPr>
      <a:bodyPr rtlCol="0" anchor="ctr"/>
      <a:lstStyle>
        <a:defPPr algn="ctr">
          <a:defRPr>
            <a:solidFill>
              <a:schemeClr val="lt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内部报告模板2-1 - 副本</Template>
  <TotalTime>210</TotalTime>
  <Words>679</Words>
  <Application>Microsoft Office PowerPoint</Application>
  <PresentationFormat>自定义</PresentationFormat>
  <Paragraphs>85</Paragraphs>
  <Slides>12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7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自定义设计方案</vt:lpstr>
      <vt:lpstr>2_自定义设计方案</vt:lpstr>
      <vt:lpstr>1_自定义设计方案</vt:lpstr>
      <vt:lpstr>4_自定义设计方案</vt:lpstr>
      <vt:lpstr>5_自定义设计方案</vt:lpstr>
      <vt:lpstr>3_自定义设计方案</vt:lpstr>
      <vt:lpstr>7_自定义设计方案</vt:lpstr>
      <vt:lpstr>中国政法大学-研究生评奖-学生端操作手册</vt:lpstr>
      <vt:lpstr>智慧学工系统浏览器兼容</vt:lpstr>
      <vt:lpstr>智慧法大如何访问</vt:lpstr>
      <vt:lpstr>智慧法大如何登录</vt:lpstr>
      <vt:lpstr>智慧学工如何访问</vt:lpstr>
      <vt:lpstr>如何申请奖学金</vt:lpstr>
      <vt:lpstr>PowerPoint 演示文稿</vt:lpstr>
      <vt:lpstr>PowerPoint 演示文稿</vt:lpstr>
      <vt:lpstr>填写注意事项</vt:lpstr>
      <vt:lpstr>如何查询申请进度</vt:lpstr>
      <vt:lpstr>如何查看详情或撤回申请</vt:lpstr>
      <vt:lpstr>如何查看公示结果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sdong</dc:creator>
  <cp:lastModifiedBy>a</cp:lastModifiedBy>
  <cp:revision>1419</cp:revision>
  <dcterms:created xsi:type="dcterms:W3CDTF">2011-07-28T07:14:00Z</dcterms:created>
  <dcterms:modified xsi:type="dcterms:W3CDTF">2019-09-16T11:10:00Z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2052-10.1.0.5975</vt:lpwstr>
  </property>
</Properties>
</file>