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8" r:id="rId4"/>
    <p:sldMasterId id="2147483659" r:id="rId5"/>
    <p:sldMasterId id="2147483661" r:id="rId6"/>
    <p:sldMasterId id="2147483687" r:id="rId7"/>
  </p:sldMasterIdLst>
  <p:notesMasterIdLst>
    <p:notesMasterId r:id="rId17"/>
  </p:notesMasterIdLst>
  <p:handoutMasterIdLst>
    <p:handoutMasterId r:id="rId18"/>
  </p:handoutMasterIdLst>
  <p:sldIdLst>
    <p:sldId id="263" r:id="rId8"/>
    <p:sldId id="508" r:id="rId9"/>
    <p:sldId id="563" r:id="rId10"/>
    <p:sldId id="564" r:id="rId11"/>
    <p:sldId id="522" r:id="rId12"/>
    <p:sldId id="548" r:id="rId13"/>
    <p:sldId id="551" r:id="rId14"/>
    <p:sldId id="565" r:id="rId15"/>
    <p:sldId id="566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3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7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李艳" initials="李艳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5F5F5F"/>
    <a:srgbClr val="99CC00"/>
    <a:srgbClr val="FFCC00"/>
    <a:srgbClr val="FF9933"/>
    <a:srgbClr val="FF990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05" autoAdjust="0"/>
    <p:restoredTop sz="93321" autoAdjust="0"/>
  </p:normalViewPr>
  <p:slideViewPr>
    <p:cSldViewPr>
      <p:cViewPr>
        <p:scale>
          <a:sx n="72" d="100"/>
          <a:sy n="72" d="100"/>
        </p:scale>
        <p:origin x="-162" y="-72"/>
      </p:cViewPr>
      <p:guideLst>
        <p:guide orient="horz" pos="2232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86" y="-90"/>
      </p:cViewPr>
      <p:guideLst>
        <p:guide orient="horz" pos="297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D0B2C-AF51-475D-B4EA-810CE26E2204}" type="datetimeFigureOut">
              <a:rPr lang="zh-CN" altLang="en-US" smtClean="0"/>
              <a:pPr/>
              <a:t>2019/9/16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5E712-CC0C-4AAC-A403-C7C17EC07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718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A083F3A-B72C-4BF9-A15C-825612F779BC}" type="datetimeFigureOut">
              <a:rPr lang="zh-CN" altLang="en-US"/>
              <a:pPr>
                <a:defRPr/>
              </a:pPr>
              <a:t>2019/9/16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F0BCB88-E7B3-4A4A-8B7F-5AFAD617D1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80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60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367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682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1478" y="2564904"/>
            <a:ext cx="10273141" cy="675506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47594" y="3356992"/>
            <a:ext cx="9267327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9072331" y="5876925"/>
            <a:ext cx="2688167" cy="6477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2000">
                <a:solidFill>
                  <a:srgbClr val="99CC00"/>
                </a:solidFill>
                <a:latin typeface="方正黑体简体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 hasCustomPrompt="1"/>
          </p:nvPr>
        </p:nvSpPr>
        <p:spPr>
          <a:xfrm>
            <a:off x="1583499" y="1484785"/>
            <a:ext cx="2607488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 hasCustomPrompt="1"/>
          </p:nvPr>
        </p:nvSpPr>
        <p:spPr>
          <a:xfrm>
            <a:off x="6288021" y="148478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 hasCustomPrompt="1"/>
          </p:nvPr>
        </p:nvSpPr>
        <p:spPr>
          <a:xfrm>
            <a:off x="6288021" y="400506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583499" y="4005065"/>
            <a:ext cx="1440160" cy="764904"/>
          </a:xfrm>
        </p:spPr>
        <p:txBody>
          <a:bodyPr>
            <a:normAutofit/>
          </a:bodyPr>
          <a:lstStyle>
            <a:lvl1pPr marL="342900" marR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42900" marR="0" lvl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/>
              <a:t>02</a:t>
            </a:r>
            <a:endParaRPr lang="zh-CN" altLang="en-US" dirty="0" smtClean="0"/>
          </a:p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1478" y="2564904"/>
            <a:ext cx="10273141" cy="675506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47594" y="3356992"/>
            <a:ext cx="9267327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9072331" y="5876925"/>
            <a:ext cx="2688167" cy="6477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2000">
                <a:solidFill>
                  <a:srgbClr val="99CC00"/>
                </a:solidFill>
                <a:latin typeface="方正黑体简体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1371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335361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783398" y="692944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687388" y="1052984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260648"/>
            <a:ext cx="11452853" cy="49006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8955" y="908720"/>
            <a:ext cx="11425269" cy="525658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783398" y="692944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687388" y="1052984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 hasCustomPrompt="1"/>
          </p:nvPr>
        </p:nvSpPr>
        <p:spPr>
          <a:xfrm>
            <a:off x="1583499" y="1484785"/>
            <a:ext cx="2607488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 hasCustomPrompt="1"/>
          </p:nvPr>
        </p:nvSpPr>
        <p:spPr>
          <a:xfrm>
            <a:off x="6288021" y="148478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 hasCustomPrompt="1"/>
          </p:nvPr>
        </p:nvSpPr>
        <p:spPr>
          <a:xfrm>
            <a:off x="6288021" y="400506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583499" y="4005065"/>
            <a:ext cx="1440160" cy="764904"/>
          </a:xfrm>
        </p:spPr>
        <p:txBody>
          <a:bodyPr>
            <a:normAutofit/>
          </a:bodyPr>
          <a:lstStyle>
            <a:lvl1pPr marL="342900" marR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42900" marR="0" lvl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/>
              <a:t>02</a:t>
            </a:r>
            <a:endParaRPr lang="zh-CN" altLang="en-US" dirty="0" smtClean="0"/>
          </a:p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188640"/>
            <a:ext cx="10972800" cy="490066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196753"/>
            <a:ext cx="538480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196753"/>
            <a:ext cx="538480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431371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335361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202630"/>
            <a:ext cx="10972800" cy="634082"/>
          </a:xfrm>
          <a:prstGeom prst="rect">
            <a:avLst/>
          </a:prstGeom>
        </p:spPr>
        <p:txBody>
          <a:bodyPr anchor="ctr"/>
          <a:lstStyle>
            <a:lvl1pPr algn="l">
              <a:defRPr lang="zh-CN" altLang="en-US" sz="2800" b="1" kern="1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431371" y="476672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335361" y="836712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95367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399357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583499" y="148478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/>
          </p:nvPr>
        </p:nvSpPr>
        <p:spPr>
          <a:xfrm>
            <a:off x="6288021" y="148478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/>
          </p:nvPr>
        </p:nvSpPr>
        <p:spPr>
          <a:xfrm>
            <a:off x="6288021" y="400506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/>
          </p:nvPr>
        </p:nvSpPr>
        <p:spPr>
          <a:xfrm>
            <a:off x="1583499" y="400506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 userDrawn="1"/>
        </p:nvSpPr>
        <p:spPr>
          <a:xfrm>
            <a:off x="1391478" y="2564904"/>
            <a:ext cx="6522773" cy="675506"/>
          </a:xfrm>
          <a:prstGeom prst="rect">
            <a:avLst/>
          </a:prstGeom>
        </p:spPr>
        <p:txBody>
          <a:bodyPr anchor="ctr"/>
          <a:lstStyle>
            <a:lvl1pPr algn="r"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4" name="图片 3" descr="图片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032"/>
            <a:ext cx="12197395" cy="685496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19" y="29158"/>
            <a:ext cx="2496277" cy="21228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9E165-D6A9-497E-8B6F-F8B465C0476D}" type="datetimeFigureOut">
              <a:rPr lang="zh-CN" altLang="en-US" smtClean="0"/>
              <a:pPr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1961-4605-40D8-AD93-84053D8266F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13" descr="金智教育ppt7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400" y="0"/>
            <a:ext cx="12217400" cy="6858000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9" y="2002594"/>
            <a:ext cx="2927648" cy="2794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2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3032"/>
            <a:ext cx="12192000" cy="68519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07" y="20318"/>
            <a:ext cx="864096" cy="6003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len.he\Desktop\金智教育VI应用部分（部分）  JPG\ppt  内部报告封底2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283" y="-7938"/>
            <a:ext cx="12240684" cy="687387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标题 1"/>
          <p:cNvSpPr txBox="1"/>
          <p:nvPr userDrawn="1"/>
        </p:nvSpPr>
        <p:spPr>
          <a:xfrm>
            <a:off x="1391478" y="2564904"/>
            <a:ext cx="6522773" cy="675506"/>
          </a:xfrm>
          <a:prstGeom prst="rect">
            <a:avLst/>
          </a:prstGeom>
        </p:spPr>
        <p:txBody>
          <a:bodyPr anchor="ctr"/>
          <a:lstStyle>
            <a:lvl1pPr algn="r"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8" name="图片 7" descr="图片1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3032"/>
            <a:ext cx="12197395" cy="68549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3" y="29158"/>
            <a:ext cx="2280253" cy="21228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图片 6" descr="图片2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3032"/>
            <a:ext cx="12192000" cy="68519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20318"/>
            <a:ext cx="1010451" cy="8163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559496" y="3284984"/>
            <a:ext cx="8510884" cy="79184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3600" dirty="0" smtClean="0"/>
              <a:t>中国政法大学</a:t>
            </a:r>
            <a:r>
              <a:rPr lang="en-US" altLang="zh-CN" sz="3600" dirty="0" smtClean="0"/>
              <a:t>-</a:t>
            </a:r>
            <a:r>
              <a:rPr lang="zh-CN" altLang="en-US" sz="3600" dirty="0"/>
              <a:t>研究生评奖</a:t>
            </a:r>
            <a:r>
              <a:rPr lang="en-US" altLang="zh-CN" sz="3600" dirty="0" smtClean="0"/>
              <a:t>-</a:t>
            </a:r>
            <a:r>
              <a:rPr lang="zh-CN" altLang="en-US" sz="3600" dirty="0" smtClean="0"/>
              <a:t>教师端操作手册</a:t>
            </a:r>
            <a:endParaRPr lang="en-US" altLang="zh-CN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智慧学工系统浏览器兼容</a:t>
            </a:r>
            <a:endParaRPr lang="zh-CN" altLang="en-US" b="1" dirty="0"/>
          </a:p>
        </p:txBody>
      </p:sp>
      <p:pic>
        <p:nvPicPr>
          <p:cNvPr id="1026" name="Picture 2" descr="C:\Users\jinzhi\Desktop\QQ图片201709201142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00574"/>
            <a:ext cx="121920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/>
          <a:lstStyle/>
          <a:p>
            <a:r>
              <a:rPr lang="zh-CN" altLang="en-US" b="1" dirty="0" smtClean="0"/>
              <a:t>智慧法大如何访问</a:t>
            </a:r>
            <a:endParaRPr lang="zh-CN" alt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285860"/>
            <a:ext cx="70961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239008" y="1285860"/>
            <a:ext cx="4524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通过校园官网，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位置进入到智慧法大登录页面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026" y="5072074"/>
            <a:ext cx="428628" cy="42862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274" y="5143512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4456"/>
            <a:ext cx="7024694" cy="46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/>
          <a:lstStyle/>
          <a:p>
            <a:r>
              <a:rPr lang="zh-CN" altLang="en-US" b="1" dirty="0" smtClean="0"/>
              <a:t>智慧法大如何登录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4952992" y="2143116"/>
            <a:ext cx="1643074" cy="100013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67240" y="2214554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67570" y="1357298"/>
            <a:ext cx="464347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CU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帐号及密码登录智慧法大系统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3" y="1304328"/>
            <a:ext cx="7618596" cy="486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智慧学工如何访问</a:t>
            </a:r>
            <a:endParaRPr lang="zh-CN" altLang="en-US" b="1" dirty="0"/>
          </a:p>
        </p:txBody>
      </p:sp>
      <p:sp>
        <p:nvSpPr>
          <p:cNvPr id="4" name="矩形 3"/>
          <p:cNvSpPr/>
          <p:nvPr/>
        </p:nvSpPr>
        <p:spPr>
          <a:xfrm>
            <a:off x="2781956" y="4957094"/>
            <a:ext cx="1143008" cy="104367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68308" y="492919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1949" y="1500174"/>
            <a:ext cx="4310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登陆后通过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位置，点击选择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学工系统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智慧学工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首页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27" y="1177019"/>
            <a:ext cx="7459590" cy="498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57998" cy="687705"/>
          </a:xfrm>
        </p:spPr>
        <p:txBody>
          <a:bodyPr>
            <a:normAutofit/>
          </a:bodyPr>
          <a:lstStyle/>
          <a:p>
            <a:pPr lvl="0"/>
            <a:r>
              <a:rPr lang="zh-CN" altLang="en-US" b="1" dirty="0" smtClean="0"/>
              <a:t>如何</a:t>
            </a:r>
            <a:r>
              <a:rPr lang="zh-CN" altLang="en-US" dirty="0" smtClean="0"/>
              <a:t>进入奖学金模块</a:t>
            </a:r>
            <a:endParaRPr lang="zh-CN" altLang="en-US" b="1" dirty="0"/>
          </a:p>
        </p:txBody>
      </p:sp>
      <p:sp>
        <p:nvSpPr>
          <p:cNvPr id="12" name="矩形 11"/>
          <p:cNvSpPr/>
          <p:nvPr/>
        </p:nvSpPr>
        <p:spPr>
          <a:xfrm>
            <a:off x="5663952" y="2924944"/>
            <a:ext cx="1143008" cy="392909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0304" y="289704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7637" y="1500174"/>
            <a:ext cx="452436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进入学工系统后，在首页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位置点击奖学金图标，进入奖学金审核页面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214423"/>
            <a:ext cx="7667637" cy="495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838200" y="365125"/>
            <a:ext cx="6757998" cy="687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如何</a:t>
            </a:r>
            <a:r>
              <a:rPr lang="zh-CN" altLang="en-US" sz="3600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审核奖学金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10182" y="1285860"/>
            <a:ext cx="500066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96534" y="127247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6646" y="2143116"/>
            <a:ext cx="3714776" cy="164307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52860" y="2143116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7637" y="1214422"/>
            <a:ext cx="45243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进入奖学金应用中，在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位置，默认进入审核页面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通过选择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位置相应的检索条件可快速筛选出相应条件待审核的申请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【3】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位置对申请进行批量审核通过或不通过，并可通过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导出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按钮导出申请学生名单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(4)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【4】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位置可查看学生申请表及学生基本信息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084" y="3929066"/>
            <a:ext cx="3000396" cy="42862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38480" y="4000504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3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084" y="4357694"/>
            <a:ext cx="785818" cy="1807611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23902" y="4500570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4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47" y="1207120"/>
            <a:ext cx="7500990" cy="494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838200" y="365125"/>
            <a:ext cx="6265912" cy="687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如何</a:t>
            </a:r>
            <a:r>
              <a:rPr lang="zh-CN" altLang="en-US" sz="3600" b="1" noProof="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导出奖学金相关评奖参数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17199" y="4221088"/>
            <a:ext cx="1857388" cy="42919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05095" y="3935336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7637" y="1214422"/>
            <a:ext cx="452436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奖学金审核页面中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，导出研究生奖学金的相关评奖参数汇总表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辅导员可对学生填写的相关论文、科研、专著、项目、实践活动等信息导出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表格进行线下认定。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线下认定完成后，将认定通过的学生在线上审核通过，未认定通过的学生退回。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87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838200" y="365125"/>
            <a:ext cx="6757998" cy="687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导出参数表样式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7637" y="1214422"/>
            <a:ext cx="45243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表格会按照每个学生每种类型的参数生成，辅导员线下评定认为有效的奖项参数保留，认为没有意义的奖项参数直接删除。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完成筛选后，将剩余有效的奖项参数返回给学生处做最后信息的统一导入处理。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956863"/>
              </p:ext>
            </p:extLst>
          </p:nvPr>
        </p:nvGraphicFramePr>
        <p:xfrm>
          <a:off x="432599" y="1214422"/>
          <a:ext cx="7235039" cy="4305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6270"/>
                <a:gridCol w="655524"/>
                <a:gridCol w="655524"/>
                <a:gridCol w="825474"/>
                <a:gridCol w="825474"/>
                <a:gridCol w="655524"/>
                <a:gridCol w="3071249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学号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姓名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WID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学年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时间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类别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参数内容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2018-2019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论文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</a:rPr>
                        <a:t>论法理学视角下刑事和解的司法观与性质问题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10002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论文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</a:rPr>
                        <a:t>“一带一路”战略下境外劳动者权益保护的法律协调机制研究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10003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项目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</a:rPr>
                        <a:t>我国电影产业融资法律问题研究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社会实践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</a:rPr>
                        <a:t>中国政法大学青年志愿者协会 社会公益志愿者</a:t>
                      </a:r>
                      <a:br>
                        <a:rPr lang="zh-CN" altLang="en-US" sz="1100" u="none" strike="noStrike">
                          <a:effectLst/>
                        </a:rPr>
                      </a:br>
                      <a:r>
                        <a:rPr lang="zh-CN" altLang="en-US" sz="1100" u="none" strike="noStrike">
                          <a:effectLst/>
                        </a:rPr>
                        <a:t>参与中国政法大学研究生青年志愿者协会、志愿北京组织的北京植物园志愿服务公益活动，获得</a:t>
                      </a:r>
                      <a:r>
                        <a:rPr lang="en-US" altLang="zh-CN" sz="1100" u="none" strike="noStrike">
                          <a:effectLst/>
                        </a:rPr>
                        <a:t>30</a:t>
                      </a:r>
                      <a:r>
                        <a:rPr lang="zh-CN" altLang="en-US" sz="1100" u="none" strike="noStrike">
                          <a:effectLst/>
                        </a:rPr>
                        <a:t>小时的志愿服务时间认证，得到优秀的评价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10287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2018/12/14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社会实践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北京市金杜（广州）律师事务所 商务合规部实习生</a:t>
                      </a:r>
                      <a:br>
                        <a:rPr lang="zh-CN" altLang="en-US" sz="1100" u="none" strike="noStrike" dirty="0">
                          <a:effectLst/>
                        </a:rPr>
                      </a:br>
                      <a:r>
                        <a:rPr lang="en-US" altLang="zh-CN" sz="1100" u="none" strike="noStrike" dirty="0">
                          <a:effectLst/>
                        </a:rPr>
                        <a:t>- </a:t>
                      </a:r>
                      <a:r>
                        <a:rPr lang="zh-CN" altLang="en-US" sz="1100" u="none" strike="noStrike" dirty="0">
                          <a:effectLst/>
                        </a:rPr>
                        <a:t>参与多个环境行政处罚案件、全面环境法律风险审查案件、环境专项法律服务咨询案件、海关缉私诉讼案件，进行法律研究和事实调查，纂写法律分析备忘录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社会实践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2017</a:t>
                      </a:r>
                      <a:r>
                        <a:rPr lang="zh-CN" altLang="en-US" sz="1100" u="none" strike="noStrike">
                          <a:effectLst/>
                        </a:rPr>
                        <a:t>年</a:t>
                      </a:r>
                      <a:r>
                        <a:rPr lang="en-US" altLang="zh-CN" sz="1100" u="none" strike="noStrike">
                          <a:effectLst/>
                        </a:rPr>
                        <a:t>4</a:t>
                      </a:r>
                      <a:r>
                        <a:rPr lang="zh-CN" altLang="en-US" sz="1100" u="none" strike="noStrike">
                          <a:effectLst/>
                        </a:rPr>
                        <a:t>月</a:t>
                      </a:r>
                      <a:r>
                        <a:rPr lang="en-US" altLang="zh-CN" sz="1100" u="none" strike="noStrike">
                          <a:effectLst/>
                        </a:rPr>
                        <a:t>6</a:t>
                      </a:r>
                      <a:r>
                        <a:rPr lang="zh-CN" altLang="en-US" sz="1100" u="none" strike="noStrike">
                          <a:effectLst/>
                        </a:rPr>
                        <a:t>日至</a:t>
                      </a:r>
                      <a:r>
                        <a:rPr lang="en-US" altLang="zh-CN" sz="1100" u="none" strike="noStrike">
                          <a:effectLst/>
                        </a:rPr>
                        <a:t>2017</a:t>
                      </a:r>
                      <a:r>
                        <a:rPr lang="zh-CN" altLang="en-US" sz="1100" u="none" strike="noStrike">
                          <a:effectLst/>
                        </a:rPr>
                        <a:t>年</a:t>
                      </a:r>
                      <a:r>
                        <a:rPr lang="en-US" altLang="zh-CN" sz="1100" u="none" strike="noStrike">
                          <a:effectLst/>
                        </a:rPr>
                        <a:t>4</a:t>
                      </a:r>
                      <a:r>
                        <a:rPr lang="zh-CN" altLang="en-US" sz="1100" u="none" strike="noStrike">
                          <a:effectLst/>
                        </a:rPr>
                        <a:t>月</a:t>
                      </a:r>
                      <a:r>
                        <a:rPr lang="en-US" altLang="zh-CN" sz="1100" u="none" strike="noStrike">
                          <a:effectLst/>
                        </a:rPr>
                        <a:t>20</a:t>
                      </a:r>
                      <a:r>
                        <a:rPr lang="zh-CN" altLang="en-US" sz="1100" u="none" strike="noStrike">
                          <a:effectLst/>
                        </a:rPr>
                        <a:t>日期间，本人参与北京青檬志愿者联盟组织的“樱花节地铁服务志愿活动”和“樱桃节地铁疏导志愿服务”活动，共计服务</a:t>
                      </a:r>
                      <a:r>
                        <a:rPr lang="en-US" altLang="zh-CN" sz="1100" u="none" strike="noStrike">
                          <a:effectLst/>
                        </a:rPr>
                        <a:t>40</a:t>
                      </a:r>
                      <a:r>
                        <a:rPr lang="zh-CN" altLang="en-US" sz="1100" u="none" strike="noStrike">
                          <a:effectLst/>
                        </a:rPr>
                        <a:t>小时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10287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201901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喜羊羊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10007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2018-2019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2018/12/14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专著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参与编写学术专著</a:t>
                      </a:r>
                      <a:r>
                        <a:rPr lang="en-US" altLang="zh-CN" sz="1100" u="none" strike="noStrike" dirty="0">
                          <a:effectLst/>
                        </a:rPr>
                        <a:t>《</a:t>
                      </a:r>
                      <a:r>
                        <a:rPr lang="zh-CN" altLang="en-US" sz="1100" u="none" strike="noStrike" dirty="0">
                          <a:effectLst/>
                        </a:rPr>
                        <a:t>中华人民共和国电影产业促进法释义</a:t>
                      </a:r>
                      <a:r>
                        <a:rPr lang="en-US" altLang="zh-CN" sz="1100" u="none" strike="noStrike" dirty="0">
                          <a:effectLst/>
                        </a:rPr>
                        <a:t>》</a:t>
                      </a:r>
                      <a:r>
                        <a:rPr lang="zh-CN" altLang="en-US" sz="1100" u="none" strike="noStrike" dirty="0">
                          <a:effectLst/>
                        </a:rPr>
                        <a:t>（中国电影出版社 </a:t>
                      </a:r>
                      <a:r>
                        <a:rPr lang="en-US" altLang="zh-CN" sz="1100" u="none" strike="noStrike" dirty="0">
                          <a:effectLst/>
                        </a:rPr>
                        <a:t>2017</a:t>
                      </a:r>
                      <a:r>
                        <a:rPr lang="zh-CN" altLang="en-US" sz="1100" u="none" strike="noStrike" dirty="0">
                          <a:effectLst/>
                        </a:rPr>
                        <a:t>年</a:t>
                      </a:r>
                      <a:r>
                        <a:rPr lang="en-US" altLang="zh-CN" sz="1100" u="none" strike="noStrike" dirty="0">
                          <a:effectLst/>
                        </a:rPr>
                        <a:t>6</a:t>
                      </a:r>
                      <a:r>
                        <a:rPr lang="zh-CN" altLang="en-US" sz="1100" u="none" strike="noStrike" dirty="0">
                          <a:effectLst/>
                        </a:rPr>
                        <a:t>月第</a:t>
                      </a:r>
                      <a:r>
                        <a:rPr lang="en-US" altLang="zh-CN" sz="1100" u="none" strike="noStrike" dirty="0">
                          <a:effectLst/>
                        </a:rPr>
                        <a:t>1</a:t>
                      </a:r>
                      <a:r>
                        <a:rPr lang="zh-CN" altLang="en-US" sz="1100" u="none" strike="noStrike" dirty="0">
                          <a:effectLst/>
                        </a:rPr>
                        <a:t>版）、</a:t>
                      </a:r>
                      <a:r>
                        <a:rPr lang="en-US" altLang="zh-CN" sz="1100" u="none" strike="noStrike" dirty="0">
                          <a:effectLst/>
                        </a:rPr>
                        <a:t>《</a:t>
                      </a:r>
                      <a:r>
                        <a:rPr lang="zh-CN" altLang="en-US" sz="1100" u="none" strike="noStrike" dirty="0">
                          <a:effectLst/>
                        </a:rPr>
                        <a:t>影视娱乐法律法规汇编</a:t>
                      </a:r>
                      <a:r>
                        <a:rPr lang="en-US" altLang="zh-CN" sz="1100" u="none" strike="noStrike" dirty="0">
                          <a:effectLst/>
                        </a:rPr>
                        <a:t>》</a:t>
                      </a:r>
                      <a:r>
                        <a:rPr lang="zh-CN" altLang="en-US" sz="1100" u="none" strike="noStrike" dirty="0">
                          <a:effectLst/>
                        </a:rPr>
                        <a:t>（中国电影出版社 </a:t>
                      </a:r>
                      <a:r>
                        <a:rPr lang="en-US" altLang="zh-CN" sz="1100" u="none" strike="noStrike" dirty="0">
                          <a:effectLst/>
                        </a:rPr>
                        <a:t>2017</a:t>
                      </a:r>
                      <a:r>
                        <a:rPr lang="zh-CN" altLang="en-US" sz="1100" u="none" strike="noStrike" dirty="0">
                          <a:effectLst/>
                        </a:rPr>
                        <a:t>年</a:t>
                      </a:r>
                      <a:r>
                        <a:rPr lang="en-US" altLang="zh-CN" sz="1100" u="none" strike="noStrike" dirty="0">
                          <a:effectLst/>
                        </a:rPr>
                        <a:t>12</a:t>
                      </a:r>
                      <a:r>
                        <a:rPr lang="zh-CN" altLang="en-US" sz="1100" u="none" strike="noStrike" dirty="0">
                          <a:effectLst/>
                        </a:rPr>
                        <a:t>月即出）。</a:t>
                      </a:r>
                      <a:br>
                        <a:rPr lang="zh-CN" altLang="en-US" sz="1100" u="none" strike="noStrike" dirty="0">
                          <a:effectLst/>
                        </a:rPr>
                      </a:br>
                      <a:r>
                        <a:rPr lang="en-US" altLang="zh-CN" sz="1100" u="none" strike="noStrike" dirty="0">
                          <a:effectLst/>
                        </a:rPr>
                        <a:t>•</a:t>
                      </a:r>
                      <a:r>
                        <a:rPr lang="zh-CN" altLang="en-US" sz="1100" u="none" strike="noStrike" dirty="0">
                          <a:effectLst/>
                        </a:rPr>
                        <a:t>积极参与法学会活动，联系影视娱乐行业理论及实务界杰出人士。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827742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rgbClr val="0070C0"/>
          </a:solidFill>
          <a:prstDash val="dash"/>
        </a:ln>
      </a:spPr>
      <a:bodyPr rtlCol="0" anchor="ctr"/>
      <a:lstStyle>
        <a:defPPr algn="ctr">
          <a:defRPr>
            <a:solidFill>
              <a:schemeClr val="l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内部报告模板2-1 - 副本</Template>
  <TotalTime>379</TotalTime>
  <Words>574</Words>
  <Application>Microsoft Office PowerPoint</Application>
  <PresentationFormat>自定义</PresentationFormat>
  <Paragraphs>97</Paragraphs>
  <Slides>9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自定义设计方案</vt:lpstr>
      <vt:lpstr>2_自定义设计方案</vt:lpstr>
      <vt:lpstr>1_自定义设计方案</vt:lpstr>
      <vt:lpstr>4_自定义设计方案</vt:lpstr>
      <vt:lpstr>5_自定义设计方案</vt:lpstr>
      <vt:lpstr>3_自定义设计方案</vt:lpstr>
      <vt:lpstr>7_自定义设计方案</vt:lpstr>
      <vt:lpstr>中国政法大学-研究生评奖-教师端操作手册</vt:lpstr>
      <vt:lpstr>智慧学工系统浏览器兼容</vt:lpstr>
      <vt:lpstr>智慧法大如何访问</vt:lpstr>
      <vt:lpstr>智慧法大如何登录</vt:lpstr>
      <vt:lpstr>智慧学工如何访问</vt:lpstr>
      <vt:lpstr>如何进入奖学金模块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sdong</dc:creator>
  <cp:lastModifiedBy>a</cp:lastModifiedBy>
  <cp:revision>1448</cp:revision>
  <dcterms:created xsi:type="dcterms:W3CDTF">2011-07-28T07:14:00Z</dcterms:created>
  <dcterms:modified xsi:type="dcterms:W3CDTF">2019-09-16T11:54:27Z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